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12192000"/>
  <p:notesSz cx="6858000" cy="9144000"/>
  <p:embeddedFontLst>
    <p:embeddedFont>
      <p:font typeface="Dosis"/>
      <p:regular r:id="rId32"/>
      <p:bold r:id="rId33"/>
    </p:embeddedFont>
    <p:embeddedFont>
      <p:font typeface="Source Sans Pr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8" roundtripDataSignature="AMtx7mgrVT4QZ+st7I65s0D4DIvcesE8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Dosis-bold.fntdata"/><Relationship Id="rId10" Type="http://schemas.openxmlformats.org/officeDocument/2006/relationships/slide" Target="slides/slide6.xml"/><Relationship Id="rId32" Type="http://schemas.openxmlformats.org/officeDocument/2006/relationships/font" Target="fonts/Dosis-regular.fntdata"/><Relationship Id="rId13" Type="http://schemas.openxmlformats.org/officeDocument/2006/relationships/slide" Target="slides/slide9.xml"/><Relationship Id="rId35" Type="http://schemas.openxmlformats.org/officeDocument/2006/relationships/font" Target="fonts/SourceSansPro-bold.fntdata"/><Relationship Id="rId12" Type="http://schemas.openxmlformats.org/officeDocument/2006/relationships/slide" Target="slides/slide8.xml"/><Relationship Id="rId34" Type="http://schemas.openxmlformats.org/officeDocument/2006/relationships/font" Target="fonts/SourceSansPro-regular.fntdata"/><Relationship Id="rId15" Type="http://schemas.openxmlformats.org/officeDocument/2006/relationships/slide" Target="slides/slide11.xml"/><Relationship Id="rId37" Type="http://schemas.openxmlformats.org/officeDocument/2006/relationships/font" Target="fonts/SourceSansPro-boldItalic.fntdata"/><Relationship Id="rId14" Type="http://schemas.openxmlformats.org/officeDocument/2006/relationships/slide" Target="slides/slide10.xml"/><Relationship Id="rId36" Type="http://schemas.openxmlformats.org/officeDocument/2006/relationships/font" Target="fonts/SourceSansPro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customschemas.google.com/relationships/presentationmetadata" Target="meta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/>
          <p:nvPr/>
        </p:nvSpPr>
        <p:spPr>
          <a:xfrm rot="10800000">
            <a:off x="-200" y="5542233"/>
            <a:ext cx="12192000" cy="36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r>
              <a:t/>
            </a:r>
            <a:endParaRPr b="0" i="0" sz="248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4"/>
          <p:cNvSpPr/>
          <p:nvPr/>
        </p:nvSpPr>
        <p:spPr>
          <a:xfrm flipH="1">
            <a:off x="-200" y="0"/>
            <a:ext cx="12192000" cy="554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r>
              <a:t/>
            </a:r>
            <a:endParaRPr b="0" i="0" sz="248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44"/>
          <p:cNvSpPr txBox="1"/>
          <p:nvPr>
            <p:ph type="ctrTitle"/>
          </p:nvPr>
        </p:nvSpPr>
        <p:spPr>
          <a:xfrm>
            <a:off x="914400" y="3366967"/>
            <a:ext cx="7079600" cy="15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5"/>
          <p:cNvSpPr/>
          <p:nvPr/>
        </p:nvSpPr>
        <p:spPr>
          <a:xfrm rot="10800000">
            <a:off x="-200" y="5026433"/>
            <a:ext cx="12192000" cy="916800"/>
          </a:xfrm>
          <a:prstGeom prst="rect">
            <a:avLst/>
          </a:prstGeom>
          <a:solidFill>
            <a:srgbClr val="000000">
              <a:alpha val="3137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r>
              <a:t/>
            </a:r>
            <a:endParaRPr b="0" i="0" sz="248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5"/>
          <p:cNvSpPr/>
          <p:nvPr/>
        </p:nvSpPr>
        <p:spPr>
          <a:xfrm flipH="1">
            <a:off x="-200" y="0"/>
            <a:ext cx="12192000" cy="50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r>
              <a:t/>
            </a:r>
            <a:endParaRPr b="0" i="0" sz="248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5"/>
          <p:cNvSpPr txBox="1"/>
          <p:nvPr>
            <p:ph idx="1" type="body"/>
          </p:nvPr>
        </p:nvSpPr>
        <p:spPr>
          <a:xfrm>
            <a:off x="2155300" y="0"/>
            <a:ext cx="7881200" cy="50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indent="-3810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indent="-3810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" name="Google Shape;17;p45"/>
          <p:cNvSpPr txBox="1"/>
          <p:nvPr>
            <p:ph idx="12" type="sldNum"/>
          </p:nvPr>
        </p:nvSpPr>
        <p:spPr>
          <a:xfrm>
            <a:off x="-100" y="4560000"/>
            <a:ext cx="8928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6"/>
          <p:cNvSpPr/>
          <p:nvPr/>
        </p:nvSpPr>
        <p:spPr>
          <a:xfrm flipH="1">
            <a:off x="-100" y="0"/>
            <a:ext cx="8928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r>
              <a:t/>
            </a:r>
            <a:endParaRPr b="0" i="0" sz="248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46"/>
          <p:cNvSpPr/>
          <p:nvPr/>
        </p:nvSpPr>
        <p:spPr>
          <a:xfrm flipH="1">
            <a:off x="-100" y="0"/>
            <a:ext cx="892800" cy="15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r>
              <a:t/>
            </a:r>
            <a:endParaRPr b="0" i="0" sz="248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6"/>
          <p:cNvSpPr txBox="1"/>
          <p:nvPr>
            <p:ph type="title"/>
          </p:nvPr>
        </p:nvSpPr>
        <p:spPr>
          <a:xfrm>
            <a:off x="1125900" y="7464"/>
            <a:ext cx="4736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2" name="Google Shape;22;p46"/>
          <p:cNvSpPr txBox="1"/>
          <p:nvPr>
            <p:ph idx="1" type="body"/>
          </p:nvPr>
        </p:nvSpPr>
        <p:spPr>
          <a:xfrm>
            <a:off x="1125900" y="2045676"/>
            <a:ext cx="3739600" cy="44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667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667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667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/>
        </p:txBody>
      </p:sp>
      <p:sp>
        <p:nvSpPr>
          <p:cNvPr id="23" name="Google Shape;23;p46"/>
          <p:cNvSpPr txBox="1"/>
          <p:nvPr>
            <p:ph idx="2" type="body"/>
          </p:nvPr>
        </p:nvSpPr>
        <p:spPr>
          <a:xfrm>
            <a:off x="5090831" y="2045676"/>
            <a:ext cx="3739600" cy="44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667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667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667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/>
        </p:txBody>
      </p:sp>
      <p:sp>
        <p:nvSpPr>
          <p:cNvPr id="24" name="Google Shape;24;p46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background">
  <p:cSld name="TITLE_ONLY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3048"/>
            <a:ext cx="12192000" cy="685190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7"/>
          <p:cNvSpPr/>
          <p:nvPr/>
        </p:nvSpPr>
        <p:spPr>
          <a:xfrm flipH="1">
            <a:off x="-100" y="0"/>
            <a:ext cx="2468800" cy="6858000"/>
          </a:xfrm>
          <a:prstGeom prst="rect">
            <a:avLst/>
          </a:prstGeom>
          <a:solidFill>
            <a:srgbClr val="00B0F0">
              <a:alpha val="55686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r>
              <a:t/>
            </a:r>
            <a:endParaRPr b="0" i="0" sz="248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7"/>
          <p:cNvSpPr/>
          <p:nvPr/>
        </p:nvSpPr>
        <p:spPr>
          <a:xfrm flipH="1">
            <a:off x="-100" y="0"/>
            <a:ext cx="2468800" cy="15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r>
              <a:t/>
            </a:r>
            <a:endParaRPr b="0" i="0" sz="248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7"/>
          <p:cNvSpPr txBox="1"/>
          <p:nvPr>
            <p:ph type="title"/>
          </p:nvPr>
        </p:nvSpPr>
        <p:spPr>
          <a:xfrm>
            <a:off x="313633" y="1723200"/>
            <a:ext cx="18416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0" name="Google Shape;30;p47"/>
          <p:cNvSpPr txBox="1"/>
          <p:nvPr>
            <p:ph idx="12" type="sldNum"/>
          </p:nvPr>
        </p:nvSpPr>
        <p:spPr>
          <a:xfrm>
            <a:off x="-100" y="0"/>
            <a:ext cx="2468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3"/>
          <p:cNvSpPr txBox="1"/>
          <p:nvPr>
            <p:ph type="title"/>
          </p:nvPr>
        </p:nvSpPr>
        <p:spPr>
          <a:xfrm>
            <a:off x="1125900" y="7464"/>
            <a:ext cx="4736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b="0" i="0" sz="2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b="0" i="0" sz="2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b="0" i="0" sz="2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b="0" i="0" sz="2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b="0" i="0" sz="2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b="0" i="0" sz="2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b="0" i="0" sz="2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b="0" i="0" sz="2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b="0" i="0" sz="2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7" name="Google Shape;7;p43"/>
          <p:cNvSpPr txBox="1"/>
          <p:nvPr>
            <p:ph idx="1" type="body"/>
          </p:nvPr>
        </p:nvSpPr>
        <p:spPr>
          <a:xfrm>
            <a:off x="1125900" y="2050767"/>
            <a:ext cx="6892000" cy="4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ource Sans Pro"/>
              <a:buChar char="▹"/>
              <a:defRPr b="0" i="0" sz="3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⬞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43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Relationship Id="rId4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jpg"/><Relationship Id="rId10" Type="http://schemas.openxmlformats.org/officeDocument/2006/relationships/image" Target="../media/image36.png"/><Relationship Id="rId13" Type="http://schemas.openxmlformats.org/officeDocument/2006/relationships/image" Target="../media/image37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g"/><Relationship Id="rId4" Type="http://schemas.openxmlformats.org/officeDocument/2006/relationships/image" Target="../media/image34.png"/><Relationship Id="rId9" Type="http://schemas.openxmlformats.org/officeDocument/2006/relationships/image" Target="../media/image31.jpg"/><Relationship Id="rId5" Type="http://schemas.openxmlformats.org/officeDocument/2006/relationships/image" Target="../media/image29.png"/><Relationship Id="rId6" Type="http://schemas.openxmlformats.org/officeDocument/2006/relationships/image" Target="../media/image35.png"/><Relationship Id="rId7" Type="http://schemas.openxmlformats.org/officeDocument/2006/relationships/image" Target="../media/image38.jpg"/><Relationship Id="rId8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/>
          <p:nvPr>
            <p:ph type="ctrTitle"/>
          </p:nvPr>
        </p:nvSpPr>
        <p:spPr>
          <a:xfrm>
            <a:off x="908448" y="1621052"/>
            <a:ext cx="8210153" cy="394306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b="1" lang="es-MX" sz="9600"/>
            </a:br>
            <a:br>
              <a:rPr b="1" lang="es-MX" sz="9600"/>
            </a:br>
            <a:br>
              <a:rPr b="1" lang="es-MX" sz="9600"/>
            </a:br>
            <a:br>
              <a:rPr b="1" lang="es-MX" sz="9600"/>
            </a:br>
            <a:br>
              <a:rPr b="1" lang="es-MX" sz="9600"/>
            </a:br>
            <a:r>
              <a:rPr lang="es-MX" sz="9600"/>
              <a:t>ESTADOS</a:t>
            </a:r>
            <a:r>
              <a:rPr b="1" lang="es-MX" sz="9600"/>
              <a:t> </a:t>
            </a:r>
            <a:r>
              <a:rPr lang="es-MX" sz="9600"/>
              <a:t>Y</a:t>
            </a:r>
            <a:br>
              <a:rPr b="1" lang="es-MX" sz="9600"/>
            </a:br>
            <a:r>
              <a:rPr b="1" lang="es-MX" sz="9600"/>
              <a:t>EVENTOS.</a:t>
            </a:r>
            <a:br>
              <a:rPr b="1" lang="es-MX" sz="9600"/>
            </a:br>
            <a:endParaRPr b="1" sz="9600"/>
          </a:p>
        </p:txBody>
      </p:sp>
      <p:sp>
        <p:nvSpPr>
          <p:cNvPr id="36" name="Google Shape;36;p1"/>
          <p:cNvSpPr txBox="1"/>
          <p:nvPr/>
        </p:nvSpPr>
        <p:spPr>
          <a:xfrm>
            <a:off x="0" y="5667046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Conferencia 19 / Fase A</a:t>
            </a:r>
            <a:r>
              <a:rPr b="0" i="0" lang="es-MX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b="0" i="0" sz="28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7" name="Google Shape;37;p1"/>
          <p:cNvPicPr preferRelativeResize="0"/>
          <p:nvPr/>
        </p:nvPicPr>
        <p:blipFill rotWithShape="1">
          <a:blip r:embed="rId3">
            <a:alphaModFix/>
          </a:blip>
          <a:srcRect b="0" l="21881" r="24798" t="0"/>
          <a:stretch/>
        </p:blipFill>
        <p:spPr>
          <a:xfrm>
            <a:off x="8372819" y="341858"/>
            <a:ext cx="3466643" cy="650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538" y="5667046"/>
            <a:ext cx="2484051" cy="95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09" name="Google Shape;109;p12"/>
          <p:cNvSpPr txBox="1"/>
          <p:nvPr/>
        </p:nvSpPr>
        <p:spPr>
          <a:xfrm>
            <a:off x="892700" y="1557817"/>
            <a:ext cx="5787968" cy="82540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t/>
            </a:r>
            <a:endParaRPr b="1" i="0" sz="4533" u="none" cap="none" strike="noStrike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0" name="Google Shape;110;p12"/>
          <p:cNvSpPr/>
          <p:nvPr/>
        </p:nvSpPr>
        <p:spPr>
          <a:xfrm>
            <a:off x="1046676" y="2187200"/>
            <a:ext cx="52098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3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 </a:t>
            </a:r>
            <a:r>
              <a:rPr b="1" i="0" lang="es-MX" sz="3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ESTADOS INTERIORES </a:t>
            </a:r>
            <a:r>
              <a:rPr b="0" i="0" lang="es-MX" sz="3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pueden corresponderse exactamente con los </a:t>
            </a:r>
            <a:r>
              <a:rPr b="1" i="0" lang="es-MX" sz="3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ACONTECIMIENTOS EXTERIORES</a:t>
            </a:r>
            <a:r>
              <a:rPr b="1" i="0" lang="es-MX" sz="3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i="0" lang="es-MX" sz="3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descontrol.</a:t>
            </a:r>
            <a:endParaRPr sz="2000"/>
          </a:p>
        </p:txBody>
      </p:sp>
      <p:pic>
        <p:nvPicPr>
          <p:cNvPr descr="Mujer en bar o club está bailando sobre la mesa | Foto Premium" id="111" name="Google Shape;11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4448" y="3606800"/>
            <a:ext cx="5497552" cy="32512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Llorar en un funeral, ¡si paga! » Noticias de Bucaramanga Colombia y el  Mundo" id="112" name="Google Shape;11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4448" y="0"/>
            <a:ext cx="5497552" cy="36068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1081450" y="967038"/>
            <a:ext cx="6422400" cy="9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0" i="0" lang="es-MX" sz="2800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estado interior de un evento</a:t>
            </a:r>
            <a:endParaRPr b="0" i="0" sz="2800" u="none" cap="none" strike="noStrike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9" name="Google Shape;119;p13"/>
          <p:cNvSpPr txBox="1"/>
          <p:nvPr>
            <p:ph idx="2" type="body"/>
          </p:nvPr>
        </p:nvSpPr>
        <p:spPr>
          <a:xfrm>
            <a:off x="595601" y="2235000"/>
            <a:ext cx="5643900" cy="14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s-MX" sz="3100">
                <a:solidFill>
                  <a:srgbClr val="0DB7C4"/>
                </a:solidFill>
              </a:rPr>
              <a:t>AGRADABLE O DESAGRADABLE</a:t>
            </a:r>
            <a:endParaRPr sz="2967"/>
          </a:p>
          <a:p>
            <a:pPr indent="0" lvl="0" marL="1354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MX" sz="3100">
                <a:solidFill>
                  <a:srgbClr val="415665"/>
                </a:solidFill>
              </a:rPr>
              <a:t>podría </a:t>
            </a:r>
            <a:r>
              <a:rPr b="1" lang="es-MX" sz="3100">
                <a:solidFill>
                  <a:srgbClr val="415665"/>
                </a:solidFill>
              </a:rPr>
              <a:t>no corresponderse</a:t>
            </a:r>
            <a:r>
              <a:rPr lang="es-MX" sz="3100">
                <a:solidFill>
                  <a:srgbClr val="415665"/>
                </a:solidFill>
              </a:rPr>
              <a:t> con el mismo.</a:t>
            </a:r>
            <a:endParaRPr sz="2967"/>
          </a:p>
        </p:txBody>
      </p:sp>
      <p:sp>
        <p:nvSpPr>
          <p:cNvPr id="120" name="Google Shape;120;p13"/>
          <p:cNvSpPr txBox="1"/>
          <p:nvPr>
            <p:ph idx="2" type="body"/>
          </p:nvPr>
        </p:nvSpPr>
        <p:spPr>
          <a:xfrm>
            <a:off x="358200" y="4199192"/>
            <a:ext cx="5683200" cy="14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i="1" lang="es-MX" sz="2400">
                <a:solidFill>
                  <a:srgbClr val="0DB7C4"/>
                </a:solidFill>
              </a:rPr>
              <a:t>Acontecimientos</a:t>
            </a:r>
            <a:r>
              <a:rPr b="1" i="1" lang="es-MX" sz="2400"/>
              <a:t> </a:t>
            </a:r>
            <a:r>
              <a:rPr i="1" lang="es-MX" sz="2400"/>
              <a:t>aguardados durante mucho tiempo, cuando vinieron </a:t>
            </a:r>
            <a:endParaRPr/>
          </a:p>
          <a:p>
            <a:pPr indent="0" lvl="0" marL="13546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i="1" lang="es-MX" sz="2400">
                <a:solidFill>
                  <a:srgbClr val="0DB7C4"/>
                </a:solidFill>
              </a:rPr>
              <a:t>sentimos que faltaba algo...</a:t>
            </a:r>
            <a:endParaRPr/>
          </a:p>
        </p:txBody>
      </p:sp>
      <p:pic>
        <p:nvPicPr>
          <p:cNvPr descr="Te dicen “aburrido” o “amargado” por no querer ir a fiestas cada finde? -  Periodismo Joven - ABC Color" id="121" name="Google Shape;12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8169" y="0"/>
            <a:ext cx="5643831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/>
          <p:cNvPicPr preferRelativeResize="0"/>
          <p:nvPr/>
        </p:nvPicPr>
        <p:blipFill rotWithShape="1">
          <a:blip r:embed="rId4">
            <a:alphaModFix/>
          </a:blip>
          <a:srcRect b="26840" l="54351" r="5544" t="19986"/>
          <a:stretch/>
        </p:blipFill>
        <p:spPr>
          <a:xfrm>
            <a:off x="6548169" y="3390900"/>
            <a:ext cx="5643831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28" name="Google Shape;128;p15"/>
          <p:cNvSpPr txBox="1"/>
          <p:nvPr>
            <p:ph idx="2" type="body"/>
          </p:nvPr>
        </p:nvSpPr>
        <p:spPr>
          <a:xfrm>
            <a:off x="1235400" y="1773700"/>
            <a:ext cx="4454700" cy="3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MX" sz="5200">
                <a:solidFill>
                  <a:srgbClr val="415665"/>
                </a:solidFill>
              </a:rPr>
              <a:t>Un </a:t>
            </a:r>
            <a:r>
              <a:rPr b="1" lang="es-MX" sz="5200">
                <a:solidFill>
                  <a:srgbClr val="415665"/>
                </a:solidFill>
              </a:rPr>
              <a:t>EVENTO</a:t>
            </a:r>
            <a:r>
              <a:rPr lang="es-MX" sz="5200">
                <a:solidFill>
                  <a:srgbClr val="415665"/>
                </a:solidFill>
              </a:rPr>
              <a:t>, puede ser </a:t>
            </a:r>
            <a:endParaRPr sz="3866"/>
          </a:p>
          <a:p>
            <a:pPr indent="0" lvl="0" marL="1354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MX" sz="5200">
                <a:solidFill>
                  <a:srgbClr val="415665"/>
                </a:solidFill>
              </a:rPr>
              <a:t>originado por un </a:t>
            </a:r>
            <a:r>
              <a:rPr b="1" lang="es-MX" sz="5200">
                <a:solidFill>
                  <a:schemeClr val="dk2"/>
                </a:solidFill>
              </a:rPr>
              <a:t>ESTADO.</a:t>
            </a:r>
            <a:endParaRPr sz="5200">
              <a:solidFill>
                <a:schemeClr val="dk2"/>
              </a:solidFill>
            </a:endParaRPr>
          </a:p>
        </p:txBody>
      </p:sp>
      <p:pic>
        <p:nvPicPr>
          <p:cNvPr descr="Suicidio y psicología del suicida - SuperacionMujer" id="129" name="Google Shape;12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6401" y="-23051"/>
            <a:ext cx="5865599" cy="3413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res ayudar a otros? ¡Sigue estos pasos!" id="130" name="Google Shape;13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6401" y="3390900"/>
            <a:ext cx="5865599" cy="346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988957" y="2516607"/>
            <a:ext cx="5107044" cy="368285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es-MX" sz="2133"/>
              <a:t>El sabio </a:t>
            </a:r>
            <a:r>
              <a:rPr b="1" lang="es-MX" sz="2133"/>
              <a:t>puede estar: </a:t>
            </a:r>
            <a:endParaRPr/>
          </a:p>
          <a:p>
            <a:pPr indent="0" lvl="0" marL="135463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133"/>
          </a:p>
          <a:p>
            <a:pPr indent="-474120" lvl="0" marL="609585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▹"/>
            </a:pPr>
            <a:r>
              <a:rPr b="1" lang="es-MX" sz="2133"/>
              <a:t>Alegre </a:t>
            </a:r>
            <a:r>
              <a:rPr lang="es-MX" sz="2133"/>
              <a:t>mas nunca jamás lleno de loco frenesí.</a:t>
            </a:r>
            <a:endParaRPr/>
          </a:p>
          <a:p>
            <a:pPr indent="-474120" lvl="0" marL="609585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▹"/>
            </a:pPr>
            <a:r>
              <a:rPr b="1" lang="es-MX" sz="2133">
                <a:solidFill>
                  <a:srgbClr val="0DB7C4"/>
                </a:solidFill>
              </a:rPr>
              <a:t>Triste</a:t>
            </a:r>
            <a:r>
              <a:rPr lang="es-MX" sz="2133"/>
              <a:t> pero </a:t>
            </a:r>
            <a:r>
              <a:rPr b="1" lang="es-MX" sz="2133"/>
              <a:t>nunca desesperado </a:t>
            </a:r>
            <a:r>
              <a:rPr lang="es-MX" sz="2133"/>
              <a:t>y abatido.</a:t>
            </a:r>
            <a:endParaRPr/>
          </a:p>
          <a:p>
            <a:pPr indent="-474120" lvl="0" marL="609585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▹"/>
            </a:pPr>
            <a:r>
              <a:rPr b="1" lang="es-MX" sz="2133"/>
              <a:t>Sereno</a:t>
            </a:r>
            <a:r>
              <a:rPr lang="es-MX" sz="2133"/>
              <a:t> en medio de la violencia.</a:t>
            </a:r>
            <a:endParaRPr/>
          </a:p>
          <a:p>
            <a:pPr indent="-474120" lvl="0" marL="609585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▹"/>
            </a:pPr>
            <a:r>
              <a:rPr b="1" lang="es-MX" sz="2133"/>
              <a:t>Abstemio</a:t>
            </a:r>
            <a:r>
              <a:rPr lang="es-MX" sz="2133"/>
              <a:t> en la orgía.</a:t>
            </a:r>
            <a:endParaRPr/>
          </a:p>
          <a:p>
            <a:pPr indent="-474120" lvl="0" marL="609585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▹"/>
            </a:pPr>
            <a:r>
              <a:rPr b="1" lang="es-MX" sz="2133"/>
              <a:t>Casto</a:t>
            </a:r>
            <a:r>
              <a:rPr lang="es-MX" sz="2133"/>
              <a:t> entre la lujuria, etc…</a:t>
            </a:r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1035217" y="1926734"/>
            <a:ext cx="5255001" cy="82540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3600" u="none" cap="none" strike="noStrike">
                <a:solidFill>
                  <a:srgbClr val="0DB7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CONTROL ES </a:t>
            </a:r>
            <a:r>
              <a:rPr b="1" i="0" lang="es-MX" sz="3600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DIFERENTE</a:t>
            </a:r>
            <a:endParaRPr b="1" i="0" sz="3600" u="none" cap="none" strike="noStrike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0"/>
            <a:ext cx="4953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>
            <p:ph idx="1" type="body"/>
          </p:nvPr>
        </p:nvSpPr>
        <p:spPr>
          <a:xfrm>
            <a:off x="255925" y="593066"/>
            <a:ext cx="12192000" cy="21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50799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r>
              <a:rPr b="1" i="0" lang="es-MX" sz="6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COMBINAR CORRECTAMENTE ESTADOS Y EVENTOS?</a:t>
            </a:r>
            <a:endParaRPr b="1" i="0" sz="6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4" name="Google Shape;144;p17"/>
          <p:cNvSpPr txBox="1"/>
          <p:nvPr>
            <p:ph idx="12" type="sldNum"/>
          </p:nvPr>
        </p:nvSpPr>
        <p:spPr>
          <a:xfrm>
            <a:off x="-100" y="4560000"/>
            <a:ext cx="8928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45" name="Google Shape;145;p17"/>
          <p:cNvSpPr txBox="1"/>
          <p:nvPr>
            <p:ph idx="4294967295" type="body"/>
          </p:nvPr>
        </p:nvSpPr>
        <p:spPr>
          <a:xfrm>
            <a:off x="339026" y="5151950"/>
            <a:ext cx="112992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s-MX" sz="4500">
                <a:solidFill>
                  <a:srgbClr val="0DB7C4"/>
                </a:solidFill>
              </a:rPr>
              <a:t>ACONTECIMIENTOS </a:t>
            </a:r>
            <a:r>
              <a:rPr b="1" lang="es-MX" sz="4500">
                <a:solidFill>
                  <a:srgbClr val="415665"/>
                </a:solidFill>
              </a:rPr>
              <a:t>EXTERIORES </a:t>
            </a:r>
            <a:endParaRPr/>
          </a:p>
          <a:p>
            <a:pPr indent="0" lvl="0" marL="13546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MX" sz="4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forma correcta, es </a:t>
            </a:r>
            <a:r>
              <a:rPr b="1" lang="es-MX" sz="4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saber </a:t>
            </a:r>
            <a:endParaRPr/>
          </a:p>
          <a:p>
            <a:pPr indent="0" lvl="0" marL="13546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s-MX" sz="4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VIVIR </a:t>
            </a:r>
            <a:r>
              <a:rPr b="1" lang="es-MX" sz="4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INTELIGENTEMENTE</a:t>
            </a:r>
            <a:endParaRPr sz="4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1065625" y="4078975"/>
            <a:ext cx="105726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Combinar</a:t>
            </a:r>
            <a:r>
              <a:rPr lang="es-MX" sz="4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estados </a:t>
            </a:r>
            <a:r>
              <a:rPr b="1" lang="es-MX" sz="4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interiores</a:t>
            </a:r>
            <a:r>
              <a:rPr lang="es-MX" sz="4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52" name="Google Shape;152;p22"/>
          <p:cNvSpPr txBox="1"/>
          <p:nvPr>
            <p:ph idx="2" type="body"/>
          </p:nvPr>
        </p:nvSpPr>
        <p:spPr>
          <a:xfrm>
            <a:off x="727246" y="3136900"/>
            <a:ext cx="5495754" cy="2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74120" lvl="0" marL="609585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▹"/>
            </a:pPr>
            <a:r>
              <a:rPr b="1" lang="es-MX" sz="24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Auto observación</a:t>
            </a:r>
            <a:endParaRPr/>
          </a:p>
          <a:p>
            <a:pPr indent="-474120" lvl="0" marL="609585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▹"/>
            </a:pPr>
            <a:r>
              <a:rPr lang="es-MX" sz="24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Mirar </a:t>
            </a:r>
            <a:r>
              <a:rPr b="1" lang="es-MX" sz="24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cual es el evento </a:t>
            </a:r>
            <a:r>
              <a:rPr lang="es-MX" sz="24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vivir </a:t>
            </a:r>
            <a:endParaRPr/>
          </a:p>
          <a:p>
            <a:pPr indent="-474120" lvl="0" marL="609585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▹"/>
            </a:pPr>
            <a:r>
              <a:rPr lang="es-MX" sz="24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Confrontación lógica (</a:t>
            </a:r>
            <a:r>
              <a:rPr b="1" lang="es-MX" sz="24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estado interno adecuado para ese evento</a:t>
            </a:r>
            <a:r>
              <a:rPr lang="es-MX" sz="24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instante</a:t>
            </a:r>
            <a:endParaRPr/>
          </a:p>
          <a:p>
            <a:pPr indent="-474120" lvl="0" marL="609585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▹"/>
            </a:pPr>
            <a:r>
              <a:rPr b="1" lang="es-MX" sz="24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Control: </a:t>
            </a:r>
            <a:r>
              <a:rPr lang="es-MX" sz="24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Muerte en marcha. Mantenerse en el instante desde el principio hasta el final del evento</a:t>
            </a:r>
            <a:endParaRPr/>
          </a:p>
        </p:txBody>
      </p:sp>
      <p:sp>
        <p:nvSpPr>
          <p:cNvPr id="153" name="Google Shape;153;p22"/>
          <p:cNvSpPr txBox="1"/>
          <p:nvPr/>
        </p:nvSpPr>
        <p:spPr>
          <a:xfrm>
            <a:off x="880001" y="1578077"/>
            <a:ext cx="11299300" cy="82540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3600" u="none" cap="none" strike="noStrike">
                <a:solidFill>
                  <a:srgbClr val="0DB7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PASOS PARA LOGRAR LA COMBINACIÓN CORRECTA DE ESTADOS Y EVENTOS</a:t>
            </a:r>
            <a:endParaRPr b="1" i="0" sz="3600" u="none" cap="none" strike="noStrike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4" name="Google Shape;154;p22"/>
          <p:cNvPicPr preferRelativeResize="0"/>
          <p:nvPr/>
        </p:nvPicPr>
        <p:blipFill rotWithShape="1">
          <a:blip r:embed="rId3">
            <a:alphaModFix/>
          </a:blip>
          <a:srcRect b="0" l="0" r="19112" t="3192"/>
          <a:stretch/>
        </p:blipFill>
        <p:spPr>
          <a:xfrm flipH="1">
            <a:off x="6429468" y="2844800"/>
            <a:ext cx="5749833" cy="40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0" y="1801091"/>
            <a:ext cx="12192000" cy="2161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50799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r>
              <a:rPr b="1" i="0" lang="es-MX" sz="9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ESTADOS EQUIVOCADOS</a:t>
            </a:r>
            <a:endParaRPr b="1" i="0" sz="9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0" name="Google Shape;160;p23"/>
          <p:cNvSpPr txBox="1"/>
          <p:nvPr>
            <p:ph idx="12" type="sldNum"/>
          </p:nvPr>
        </p:nvSpPr>
        <p:spPr>
          <a:xfrm>
            <a:off x="-100" y="4560000"/>
            <a:ext cx="8928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1137511" y="1075383"/>
            <a:ext cx="4776136" cy="696192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2800">
                <a:latin typeface="Source Sans Pro"/>
                <a:ea typeface="Source Sans Pro"/>
                <a:cs typeface="Source Sans Pro"/>
                <a:sym typeface="Source Sans Pro"/>
              </a:rPr>
              <a:t>Estados equivocados.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6" name="Google Shape;166;p24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67" name="Google Shape;167;p24"/>
          <p:cNvSpPr txBox="1"/>
          <p:nvPr>
            <p:ph idx="2" type="body"/>
          </p:nvPr>
        </p:nvSpPr>
        <p:spPr>
          <a:xfrm>
            <a:off x="612775" y="2251133"/>
            <a:ext cx="5959402" cy="1261956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es-MX" sz="2400">
                <a:solidFill>
                  <a:srgbClr val="595959"/>
                </a:solidFill>
              </a:rPr>
              <a:t>Nadie podría negar que en nuestro interior cargamos con muchos errores y que existen </a:t>
            </a:r>
            <a:endParaRPr/>
          </a:p>
          <a:p>
            <a:pPr indent="0" lvl="0" marL="135463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b="1" lang="es-MX" sz="3600">
                <a:solidFill>
                  <a:schemeClr val="dk2"/>
                </a:solidFill>
              </a:rPr>
              <a:t>ESTADOS EQUIVOCADOS</a:t>
            </a:r>
            <a:r>
              <a:rPr b="1" lang="es-MX" sz="2400">
                <a:solidFill>
                  <a:schemeClr val="dk2"/>
                </a:solidFill>
              </a:rPr>
              <a:t>...</a:t>
            </a:r>
            <a:endParaRPr/>
          </a:p>
        </p:txBody>
      </p:sp>
      <p:sp>
        <p:nvSpPr>
          <p:cNvPr descr="La ley de la atraccion: que es y como aplicarla - Auge espiritual" id="168" name="Google Shape;168;p2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La ley de la atraccion: que es y como aplicarla" id="169" name="Google Shape;169;p24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3">
            <a:alphaModFix/>
          </a:blip>
          <a:srcRect b="16373" l="10157" r="32188" t="23320"/>
          <a:stretch/>
        </p:blipFill>
        <p:spPr>
          <a:xfrm>
            <a:off x="6915150" y="2171700"/>
            <a:ext cx="5276850" cy="468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/>
          <p:nvPr/>
        </p:nvSpPr>
        <p:spPr>
          <a:xfrm>
            <a:off x="700051" y="4259642"/>
            <a:ext cx="578485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546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MX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Como quiera que la </a:t>
            </a:r>
            <a:r>
              <a:rPr b="1" i="0" lang="es-MX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vida interior es el </a:t>
            </a:r>
            <a:r>
              <a:rPr b="1" i="0" lang="es-MX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IMÁN </a:t>
            </a:r>
            <a:r>
              <a:rPr b="0" i="0" lang="es-MX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 atrae los </a:t>
            </a:r>
            <a:r>
              <a:rPr b="1" i="0" lang="es-MX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eventos exteriores, </a:t>
            </a:r>
            <a:r>
              <a:rPr b="0" i="0" lang="es-MX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necesitamos con urgencia máxima inaplazable, </a:t>
            </a:r>
            <a:r>
              <a:rPr b="1" i="0" lang="es-MX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eliminar de nuestra psiquis </a:t>
            </a:r>
            <a:r>
              <a:rPr b="0" i="0" lang="es-MX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 </a:t>
            </a:r>
            <a:r>
              <a:rPr b="1" i="0" lang="es-MX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estados psicológicos erróneos.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9887" y="2104571"/>
            <a:ext cx="6212114" cy="475342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/>
        </p:nvSpPr>
        <p:spPr>
          <a:xfrm>
            <a:off x="1795526" y="694700"/>
            <a:ext cx="93144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5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ESTADOS</a:t>
            </a:r>
            <a:r>
              <a:rPr b="1" i="0" lang="es-MX" sz="5400" u="none" cap="none" strike="noStrike">
                <a:solidFill>
                  <a:srgbClr val="0DB7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MUY EQUIVOCADOS</a:t>
            </a:r>
            <a:endParaRPr b="1" i="0" sz="5400" u="none" cap="none" strike="noStrike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807850" y="4644475"/>
            <a:ext cx="4580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3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PESIMISMO</a:t>
            </a:r>
            <a:endParaRPr b="1" sz="32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3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ODIO</a:t>
            </a:r>
            <a:r>
              <a:rPr b="1" lang="es-MX" sz="32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b="1" sz="32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lang="es-MX" sz="32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MELANCOLIA</a:t>
            </a:r>
            <a:endParaRPr b="1" sz="32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lang="es-MX" sz="32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AUTOCONSIDERACION</a:t>
            </a:r>
            <a:endParaRPr b="1" sz="32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0" y="1801091"/>
            <a:ext cx="12192000" cy="2161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3325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i="0" lang="es-MX" sz="8000"/>
              <a:t>SUCESOS</a:t>
            </a:r>
            <a:endParaRPr/>
          </a:p>
          <a:p>
            <a:pPr indent="0" lvl="0" marL="0" rtl="0" algn="ctr">
              <a:lnSpc>
                <a:spcPct val="93325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i="0" lang="es-MX" sz="8000"/>
              <a:t>PERSONALES</a:t>
            </a:r>
            <a:endParaRPr b="1" sz="15333"/>
          </a:p>
        </p:txBody>
      </p:sp>
      <p:sp>
        <p:nvSpPr>
          <p:cNvPr id="185" name="Google Shape;185;p29"/>
          <p:cNvSpPr txBox="1"/>
          <p:nvPr>
            <p:ph idx="12" type="sldNum"/>
          </p:nvPr>
        </p:nvSpPr>
        <p:spPr>
          <a:xfrm>
            <a:off x="-100" y="4560000"/>
            <a:ext cx="8928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>
            <p:ph idx="12" type="sldNum"/>
          </p:nvPr>
        </p:nvSpPr>
        <p:spPr>
          <a:xfrm>
            <a:off x="-100" y="4560000"/>
            <a:ext cx="8928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1028700" y="5272157"/>
            <a:ext cx="107061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Objetivo: </a:t>
            </a:r>
            <a:r>
              <a:rPr b="0" i="0" lang="es-MX" sz="3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Aprender a combinar los estados y los eventos para vivir </a:t>
            </a:r>
            <a:r>
              <a:rPr b="1" i="0" lang="es-MX" sz="3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conscientemente</a:t>
            </a:r>
            <a:r>
              <a:rPr b="0" i="0" lang="es-MX" sz="3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/>
          </a:p>
        </p:txBody>
      </p:sp>
      <p:pic>
        <p:nvPicPr>
          <p:cNvPr id="45" name="Google Shape;4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1900" y="190501"/>
            <a:ext cx="6781800" cy="452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91" name="Google Shape;191;p30"/>
          <p:cNvSpPr txBox="1"/>
          <p:nvPr>
            <p:ph idx="2" type="body"/>
          </p:nvPr>
        </p:nvSpPr>
        <p:spPr>
          <a:xfrm>
            <a:off x="892699" y="3862582"/>
            <a:ext cx="53172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b="1" lang="es-MX" sz="2400"/>
              <a:t>MODIFICABLES</a:t>
            </a:r>
            <a:endParaRPr b="1" sz="2400"/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b="1" lang="es-MX" sz="2400"/>
              <a:t>NO MODIFICABLES</a:t>
            </a:r>
            <a:endParaRPr b="1" sz="2400"/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400"/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b="1" lang="es-MX" sz="2400"/>
              <a:t>LAS GENTES SE QUEJAN DE TODO</a:t>
            </a:r>
            <a:endParaRPr b="1" sz="2400"/>
          </a:p>
        </p:txBody>
      </p:sp>
      <p:sp>
        <p:nvSpPr>
          <p:cNvPr id="192" name="Google Shape;192;p30"/>
          <p:cNvSpPr txBox="1"/>
          <p:nvPr>
            <p:ph idx="2" type="body"/>
          </p:nvPr>
        </p:nvSpPr>
        <p:spPr>
          <a:xfrm>
            <a:off x="754275" y="2278286"/>
            <a:ext cx="53172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es-MX" sz="2400"/>
              <a:t>Son </a:t>
            </a:r>
            <a:r>
              <a:rPr b="1" lang="es-MX" sz="2400"/>
              <a:t>acontecimientos  de la vida diaria que cambian incesantemente</a:t>
            </a:r>
            <a:r>
              <a:rPr lang="es-MX" sz="2400"/>
              <a:t> en sus múltiples combinaciones.</a:t>
            </a:r>
            <a:endParaRPr/>
          </a:p>
        </p:txBody>
      </p:sp>
      <p:pic>
        <p:nvPicPr>
          <p:cNvPr id="193" name="Google Shape;19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457" y="1771575"/>
            <a:ext cx="5817543" cy="508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0"/>
          <p:cNvSpPr txBox="1"/>
          <p:nvPr/>
        </p:nvSpPr>
        <p:spPr>
          <a:xfrm>
            <a:off x="2081452" y="501025"/>
            <a:ext cx="88686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3600" u="none" cap="none" strike="noStrike">
                <a:solidFill>
                  <a:srgbClr val="0DB7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¿QUÉ ES UN SUCESO PERSONAL?</a:t>
            </a:r>
            <a:endParaRPr b="1" i="0" sz="3600" u="none" cap="none" strike="noStrike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200" name="Google Shape;200;p34"/>
          <p:cNvSpPr txBox="1"/>
          <p:nvPr>
            <p:ph idx="2" type="body"/>
          </p:nvPr>
        </p:nvSpPr>
        <p:spPr>
          <a:xfrm>
            <a:off x="892701" y="3474011"/>
            <a:ext cx="4709814" cy="141854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es-MX" sz="2400"/>
              <a:t>Incuestionablemente </a:t>
            </a:r>
            <a:r>
              <a:rPr b="1" lang="es-MX" sz="2400"/>
              <a:t>el dolor desaparece </a:t>
            </a:r>
            <a:r>
              <a:rPr lang="es-MX" sz="2400"/>
              <a:t>cuando </a:t>
            </a:r>
            <a:r>
              <a:rPr b="1" lang="es-MX" sz="2400"/>
              <a:t>no nos identificamos </a:t>
            </a:r>
            <a:r>
              <a:rPr lang="es-MX" sz="2400"/>
              <a:t>con el problema que se ha presentado...</a:t>
            </a:r>
            <a:endParaRPr/>
          </a:p>
        </p:txBody>
      </p:sp>
      <p:pic>
        <p:nvPicPr>
          <p:cNvPr id="201" name="Google Shape;20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7428" y="1133125"/>
            <a:ext cx="6097943" cy="6097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4"/>
          <p:cNvPicPr preferRelativeResize="0"/>
          <p:nvPr/>
        </p:nvPicPr>
        <p:blipFill rotWithShape="1">
          <a:blip r:embed="rId4">
            <a:alphaModFix/>
          </a:blip>
          <a:srcRect b="57417" l="64457" r="10191" t="8269"/>
          <a:stretch/>
        </p:blipFill>
        <p:spPr>
          <a:xfrm>
            <a:off x="9418614" y="4397717"/>
            <a:ext cx="751225" cy="96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4"/>
          <p:cNvPicPr preferRelativeResize="0"/>
          <p:nvPr/>
        </p:nvPicPr>
        <p:blipFill rotWithShape="1">
          <a:blip r:embed="rId4">
            <a:alphaModFix/>
          </a:blip>
          <a:srcRect b="56404" l="38622" r="36025" t="9282"/>
          <a:stretch/>
        </p:blipFill>
        <p:spPr>
          <a:xfrm>
            <a:off x="10341379" y="4640956"/>
            <a:ext cx="751225" cy="96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4"/>
          <p:cNvPicPr preferRelativeResize="0"/>
          <p:nvPr/>
        </p:nvPicPr>
        <p:blipFill rotWithShape="1">
          <a:blip r:embed="rId4">
            <a:alphaModFix/>
          </a:blip>
          <a:srcRect b="18434" l="65414" r="9233" t="47252"/>
          <a:stretch/>
        </p:blipFill>
        <p:spPr>
          <a:xfrm>
            <a:off x="11187830" y="4878149"/>
            <a:ext cx="751225" cy="96086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4"/>
          <p:cNvSpPr txBox="1"/>
          <p:nvPr>
            <p:ph type="title"/>
          </p:nvPr>
        </p:nvSpPr>
        <p:spPr>
          <a:xfrm>
            <a:off x="1016996" y="785029"/>
            <a:ext cx="4776136" cy="696192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2800">
                <a:latin typeface="Source Sans Pro"/>
                <a:ea typeface="Source Sans Pro"/>
                <a:cs typeface="Source Sans Pro"/>
                <a:sym typeface="Source Sans Pro"/>
              </a:rPr>
              <a:t>Sucesos Personales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6" name="Google Shape;206;p34"/>
          <p:cNvSpPr txBox="1"/>
          <p:nvPr/>
        </p:nvSpPr>
        <p:spPr>
          <a:xfrm>
            <a:off x="1016996" y="1481221"/>
            <a:ext cx="5255001" cy="82540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4400" u="none" cap="none" strike="noStrike">
                <a:solidFill>
                  <a:srgbClr val="0DB7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IDENTIFICARSE CON EL DOLOR</a:t>
            </a:r>
            <a:endParaRPr b="1" i="0" sz="4400" u="none" cap="none" strike="noStrike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212" name="Google Shape;212;p35"/>
          <p:cNvSpPr txBox="1"/>
          <p:nvPr/>
        </p:nvSpPr>
        <p:spPr>
          <a:xfrm>
            <a:off x="1125900" y="1059337"/>
            <a:ext cx="4776136" cy="696192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0" i="0" lang="es-MX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Sucesos personales.</a:t>
            </a:r>
            <a:endParaRPr/>
          </a:p>
        </p:txBody>
      </p:sp>
      <p:sp>
        <p:nvSpPr>
          <p:cNvPr id="213" name="Google Shape;213;p35"/>
          <p:cNvSpPr txBox="1"/>
          <p:nvPr>
            <p:ph idx="2" type="body"/>
          </p:nvPr>
        </p:nvSpPr>
        <p:spPr>
          <a:xfrm>
            <a:off x="1064437" y="3799642"/>
            <a:ext cx="5316464" cy="15597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s-MX" sz="2400"/>
              <a:t>Aprender a ver la vida como una película </a:t>
            </a:r>
            <a:r>
              <a:rPr lang="es-MX" sz="2400"/>
              <a:t>y a </a:t>
            </a:r>
            <a:r>
              <a:rPr b="1" lang="es-MX" sz="2400"/>
              <a:t>enfrentarse ante los sucesos </a:t>
            </a:r>
            <a:r>
              <a:rPr lang="es-MX" sz="2400"/>
              <a:t>más desagradables de la vida práctica con una </a:t>
            </a:r>
            <a:r>
              <a:rPr b="1" lang="es-MX" sz="2400"/>
              <a:t>actitud interior apropiada...</a:t>
            </a:r>
            <a:endParaRPr sz="2400"/>
          </a:p>
          <a:p>
            <a:pPr indent="0" lvl="0" marL="135463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400"/>
          </a:p>
        </p:txBody>
      </p:sp>
      <p:pic>
        <p:nvPicPr>
          <p:cNvPr descr="Viendo la película de tu vida - desmotivate.com - Frases y ..." id="214" name="Google Shape;214;p35"/>
          <p:cNvPicPr preferRelativeResize="0"/>
          <p:nvPr/>
        </p:nvPicPr>
        <p:blipFill rotWithShape="1">
          <a:blip r:embed="rId3">
            <a:alphaModFix/>
          </a:blip>
          <a:srcRect b="21870" l="7171" r="8051" t="5390"/>
          <a:stretch/>
        </p:blipFill>
        <p:spPr>
          <a:xfrm>
            <a:off x="6908800" y="0"/>
            <a:ext cx="5283201" cy="685074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5"/>
          <p:cNvSpPr txBox="1"/>
          <p:nvPr/>
        </p:nvSpPr>
        <p:spPr>
          <a:xfrm>
            <a:off x="1125900" y="1755529"/>
            <a:ext cx="5255001" cy="82540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4400" u="none" cap="none" strike="noStrike">
                <a:solidFill>
                  <a:srgbClr val="0DB7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ENTENDER QUE TODO PASA</a:t>
            </a:r>
            <a:endParaRPr b="1" i="0" sz="4400" u="none" cap="none" strike="noStrike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221" name="Google Shape;221;p38"/>
          <p:cNvSpPr txBox="1"/>
          <p:nvPr>
            <p:ph idx="2" type="body"/>
          </p:nvPr>
        </p:nvSpPr>
        <p:spPr>
          <a:xfrm>
            <a:off x="892700" y="2061328"/>
            <a:ext cx="5144271" cy="27353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74120" lvl="0" marL="60958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s-MX" sz="2400"/>
              <a:t>Los hospitales.</a:t>
            </a:r>
            <a:endParaRPr/>
          </a:p>
          <a:p>
            <a:pPr indent="-474120" lvl="0" marL="60958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s-MX" sz="2400"/>
              <a:t>Los cementerios o panteones.</a:t>
            </a:r>
            <a:endParaRPr/>
          </a:p>
          <a:p>
            <a:pPr indent="-474120" lvl="0" marL="60958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s-MX" sz="2400"/>
              <a:t>Las cárceles.</a:t>
            </a:r>
            <a:endParaRPr/>
          </a:p>
          <a:p>
            <a:pPr indent="0" lvl="0" marL="135463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400"/>
          </a:p>
          <a:p>
            <a:pPr indent="0" lvl="0" marL="135463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es-MX" sz="2400"/>
              <a:t>Están llenas de </a:t>
            </a:r>
            <a:r>
              <a:rPr b="1" lang="es-MX" sz="4400">
                <a:solidFill>
                  <a:schemeClr val="dk2"/>
                </a:solidFill>
              </a:rPr>
              <a:t>SINCEROS EQUIVOCADOS </a:t>
            </a:r>
            <a:r>
              <a:rPr lang="es-MX" sz="2400"/>
              <a:t>que reaccionaron en forma absurda ante los eventos exteriores.</a:t>
            </a:r>
            <a:endParaRPr/>
          </a:p>
        </p:txBody>
      </p:sp>
      <p:sp>
        <p:nvSpPr>
          <p:cNvPr id="222" name="Google Shape;222;p38"/>
          <p:cNvSpPr txBox="1"/>
          <p:nvPr/>
        </p:nvSpPr>
        <p:spPr>
          <a:xfrm>
            <a:off x="1125900" y="1059337"/>
            <a:ext cx="4776136" cy="696192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0" i="0" lang="es-MX" sz="2667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Sucesos personales.</a:t>
            </a:r>
            <a:endParaRPr/>
          </a:p>
        </p:txBody>
      </p:sp>
      <p:pic>
        <p:nvPicPr>
          <p:cNvPr descr="Cuál es el origen del término 'cementerio'?" id="223" name="Google Shape;22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8856" y="0"/>
            <a:ext cx="573314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>
            <p:ph idx="1" type="body"/>
          </p:nvPr>
        </p:nvSpPr>
        <p:spPr>
          <a:xfrm>
            <a:off x="-130629" y="930893"/>
            <a:ext cx="12758057" cy="3452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i="0" lang="es-MX" sz="4800"/>
              <a:t>Los </a:t>
            </a:r>
            <a:r>
              <a:rPr b="1" i="0" lang="es-MX" sz="4800"/>
              <a:t>eventos exteriores </a:t>
            </a:r>
            <a:r>
              <a:rPr i="0" lang="es-MX" sz="4800"/>
              <a:t>jamás serían tan importantes, como el </a:t>
            </a:r>
            <a:r>
              <a:rPr b="1" i="0" lang="es-MX" sz="4800"/>
              <a:t>modo de reaccionar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i="0" lang="es-MX" sz="4800"/>
              <a:t>ante los mismos.</a:t>
            </a:r>
            <a:endParaRPr b="1" sz="4800"/>
          </a:p>
        </p:txBody>
      </p:sp>
      <p:sp>
        <p:nvSpPr>
          <p:cNvPr id="229" name="Google Shape;229;p37"/>
          <p:cNvSpPr txBox="1"/>
          <p:nvPr>
            <p:ph idx="12" type="sldNum"/>
          </p:nvPr>
        </p:nvSpPr>
        <p:spPr>
          <a:xfrm>
            <a:off x="-100" y="4560000"/>
            <a:ext cx="8928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>
            <p:ph type="title"/>
          </p:nvPr>
        </p:nvSpPr>
        <p:spPr>
          <a:xfrm>
            <a:off x="1" y="2526763"/>
            <a:ext cx="2468700" cy="299121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-MX" sz="2533"/>
              <a:t>“La mejor arma que un hombre puede usar en la vida, es un estado psicológico correcto” </a:t>
            </a:r>
            <a:endParaRPr b="1" sz="2533"/>
          </a:p>
        </p:txBody>
      </p:sp>
      <p:sp>
        <p:nvSpPr>
          <p:cNvPr id="235" name="Google Shape;235;p40"/>
          <p:cNvSpPr txBox="1"/>
          <p:nvPr>
            <p:ph idx="12" type="sldNum"/>
          </p:nvPr>
        </p:nvSpPr>
        <p:spPr>
          <a:xfrm>
            <a:off x="-100" y="0"/>
            <a:ext cx="2468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/>
          <p:nvPr/>
        </p:nvSpPr>
        <p:spPr>
          <a:xfrm>
            <a:off x="4760402" y="5416326"/>
            <a:ext cx="7131665" cy="1253708"/>
          </a:xfrm>
          <a:prstGeom prst="rect">
            <a:avLst/>
          </a:prstGeom>
          <a:gradFill>
            <a:gsLst>
              <a:gs pos="0">
                <a:srgbClr val="98DFFE"/>
              </a:gs>
              <a:gs pos="35000">
                <a:srgbClr val="B8E8FD"/>
              </a:gs>
              <a:gs pos="100000">
                <a:srgbClr val="E3F8FF"/>
              </a:gs>
            </a:gsLst>
            <a:lin ang="16200000" scaled="0"/>
          </a:gradFill>
          <a:ln cap="flat" cmpd="sng" w="9525">
            <a:solidFill>
              <a:srgbClr val="0493A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8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84129" y="843048"/>
            <a:ext cx="3358835" cy="335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0352" y="4321825"/>
            <a:ext cx="968475" cy="92997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1"/>
          <p:cNvSpPr txBox="1"/>
          <p:nvPr>
            <p:ph type="title"/>
          </p:nvPr>
        </p:nvSpPr>
        <p:spPr>
          <a:xfrm>
            <a:off x="3787175" y="168879"/>
            <a:ext cx="4736800" cy="7031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4267"/>
              <a:t>CONTÁCTANOS</a:t>
            </a:r>
            <a:endParaRPr/>
          </a:p>
        </p:txBody>
      </p:sp>
      <p:sp>
        <p:nvSpPr>
          <p:cNvPr id="244" name="Google Shape;244;p41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MX"/>
              <a:t>15</a:t>
            </a:r>
            <a:endParaRPr/>
          </a:p>
        </p:txBody>
      </p:sp>
      <p:sp>
        <p:nvSpPr>
          <p:cNvPr descr="https://clipart-library.com/images_k/whatsapp-transparent/whatsapp-transparent-9.jpg" id="245" name="Google Shape;245;p41"/>
          <p:cNvSpPr/>
          <p:nvPr/>
        </p:nvSpPr>
        <p:spPr>
          <a:xfrm>
            <a:off x="307975" y="79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1"/>
          <p:cNvSpPr/>
          <p:nvPr/>
        </p:nvSpPr>
        <p:spPr>
          <a:xfrm>
            <a:off x="8638419" y="4210208"/>
            <a:ext cx="3697547" cy="502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667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+57 3203591914</a:t>
            </a:r>
            <a:endParaRPr b="1" i="0" sz="2667" u="none" cap="none" strike="noStrike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47" name="Google Shape;247;p41"/>
          <p:cNvSpPr/>
          <p:nvPr/>
        </p:nvSpPr>
        <p:spPr>
          <a:xfrm>
            <a:off x="8765319" y="4616484"/>
            <a:ext cx="3443747" cy="502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667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+57 3138746605</a:t>
            </a:r>
            <a:endParaRPr b="1" i="0" sz="2667" u="none" cap="none" strike="noStrike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https://2.bp.blogspot.com/-QfS1hyElLFk/XDdD551JV7I/AAAAAAAAGu0/ZwfoMBwMoiUAzSCHhP4QvHn_KyjaeecWQCK4BGAYYCw/s1600/logo%2Bwhatsapp.png" id="248" name="Google Shape;248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70201" y="4259430"/>
            <a:ext cx="790236" cy="79023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1"/>
          <p:cNvSpPr/>
          <p:nvPr/>
        </p:nvSpPr>
        <p:spPr>
          <a:xfrm>
            <a:off x="4967083" y="6300649"/>
            <a:ext cx="70340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00" u="none" cap="none" strike="noStrike">
                <a:solidFill>
                  <a:srgbClr val="202A32"/>
                </a:solidFill>
                <a:latin typeface="Dosis"/>
                <a:ea typeface="Dosis"/>
                <a:cs typeface="Dosis"/>
                <a:sym typeface="Dosis"/>
              </a:rPr>
              <a:t>www.conocimientodesimismo.co</a:t>
            </a:r>
            <a:endParaRPr b="1" i="0" sz="2400" u="none" cap="none" strike="noStrike">
              <a:solidFill>
                <a:srgbClr val="202A3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50" name="Google Shape;250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7052" y="863027"/>
            <a:ext cx="3512733" cy="331245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1"/>
          <p:cNvSpPr/>
          <p:nvPr/>
        </p:nvSpPr>
        <p:spPr>
          <a:xfrm>
            <a:off x="2044883" y="4240254"/>
            <a:ext cx="2462575" cy="1241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89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CONFERENCIAS CONOCIMIENTO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89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DE SI MISMO </a:t>
            </a:r>
            <a:endParaRPr b="1" i="0" sz="2489" u="none" cap="none" strike="noStrike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52" name="Google Shape;252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68520" y="854948"/>
            <a:ext cx="3496088" cy="333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para LOGO FACEBOOK PNG" id="253" name="Google Shape;253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60401" y="3326095"/>
            <a:ext cx="796651" cy="77852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1"/>
          <p:cNvSpPr/>
          <p:nvPr/>
        </p:nvSpPr>
        <p:spPr>
          <a:xfrm>
            <a:off x="5665514" y="4201828"/>
            <a:ext cx="2462575" cy="1241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89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CONFERENCIAS CONOCIMIENTO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89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DE SI MISMO </a:t>
            </a:r>
            <a:endParaRPr b="1" i="0" sz="2489" u="none" cap="none" strike="noStrike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55" name="Google Shape;255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87653" y="5371482"/>
            <a:ext cx="950769" cy="95076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1"/>
          <p:cNvSpPr/>
          <p:nvPr/>
        </p:nvSpPr>
        <p:spPr>
          <a:xfrm>
            <a:off x="2097198" y="5370863"/>
            <a:ext cx="2462575" cy="1241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89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CONOCIMIENTO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89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DE SI MISMO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89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EN VIVO</a:t>
            </a:r>
            <a:endParaRPr b="1" i="0" sz="2489" u="none" cap="none" strike="noStrike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Logo Youtube PNG transparente - StickPNG" id="257" name="Google Shape;257;p4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32941" y="3477797"/>
            <a:ext cx="1792995" cy="11156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ocimiento de Si Mismo Sabes quien eres? Para que es la existencia?" id="258" name="Google Shape;258;p4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44621" y="5508641"/>
            <a:ext cx="848811" cy="8488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chivo:Google Play Arrow logo.svg - Wikipedia, la enciclopedia libre" id="259" name="Google Shape;259;p4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34989" y="5503776"/>
            <a:ext cx="838825" cy="89599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1"/>
          <p:cNvSpPr/>
          <p:nvPr/>
        </p:nvSpPr>
        <p:spPr>
          <a:xfrm>
            <a:off x="6611979" y="5590635"/>
            <a:ext cx="2462575" cy="858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89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CONOCIMIENTO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89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DE SI MISMO </a:t>
            </a:r>
            <a:endParaRPr b="1" i="0" sz="2489" u="none" cap="none" strike="noStrike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Resultado de imagen para logo instagram png" id="261" name="Google Shape;261;p4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852279" y="5496536"/>
            <a:ext cx="1018808" cy="88582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1"/>
          <p:cNvSpPr/>
          <p:nvPr/>
        </p:nvSpPr>
        <p:spPr>
          <a:xfrm>
            <a:off x="9684907" y="5539383"/>
            <a:ext cx="2207160" cy="912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489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CONFERENCIASCDSM</a:t>
            </a:r>
            <a:endParaRPr b="1" i="0" sz="2489" u="none" cap="none" strike="noStrike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63" name="Google Shape;26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4007" y="4259005"/>
            <a:ext cx="968475" cy="929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 txBox="1"/>
          <p:nvPr>
            <p:ph idx="1" type="body"/>
          </p:nvPr>
        </p:nvSpPr>
        <p:spPr>
          <a:xfrm>
            <a:off x="2155300" y="0"/>
            <a:ext cx="7881200" cy="50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r>
              <a:rPr b="1" i="0" lang="es-MX" sz="5333"/>
              <a:t>PRÓXIMA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r>
              <a:rPr b="1" i="0" lang="es-MX" sz="5333"/>
              <a:t>CONFERENCIA.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r>
              <a:rPr b="1" i="0" lang="es-MX" sz="3466"/>
              <a:t>Conferencia 20 / Fase A</a:t>
            </a:r>
            <a:endParaRPr b="1" i="0" sz="3466"/>
          </a:p>
        </p:txBody>
      </p:sp>
      <p:sp>
        <p:nvSpPr>
          <p:cNvPr id="269" name="Google Shape;269;p42"/>
          <p:cNvSpPr txBox="1"/>
          <p:nvPr>
            <p:ph idx="12" type="sldNum"/>
          </p:nvPr>
        </p:nvSpPr>
        <p:spPr>
          <a:xfrm>
            <a:off x="-100" y="4560000"/>
            <a:ext cx="8928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270" name="Google Shape;270;p42"/>
          <p:cNvSpPr txBox="1"/>
          <p:nvPr/>
        </p:nvSpPr>
        <p:spPr>
          <a:xfrm>
            <a:off x="817318" y="5026400"/>
            <a:ext cx="10557164" cy="9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r>
              <a:rPr b="1" i="0" lang="es-MX" sz="2667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país Psicológico.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/>
          <p:nvPr>
            <p:ph idx="1" type="body"/>
          </p:nvPr>
        </p:nvSpPr>
        <p:spPr>
          <a:xfrm>
            <a:off x="1031247" y="900545"/>
            <a:ext cx="10218644" cy="3452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i="0" lang="es-MX" sz="15000"/>
              <a:t>LA VIDA</a:t>
            </a:r>
            <a:endParaRPr b="1" sz="15000"/>
          </a:p>
        </p:txBody>
      </p:sp>
      <p:sp>
        <p:nvSpPr>
          <p:cNvPr id="51" name="Google Shape;51;p3"/>
          <p:cNvSpPr txBox="1"/>
          <p:nvPr>
            <p:ph idx="12" type="sldNum"/>
          </p:nvPr>
        </p:nvSpPr>
        <p:spPr>
          <a:xfrm>
            <a:off x="-100" y="4560000"/>
            <a:ext cx="8928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57" name="Google Shape;57;p7"/>
          <p:cNvSpPr txBox="1"/>
          <p:nvPr/>
        </p:nvSpPr>
        <p:spPr>
          <a:xfrm>
            <a:off x="2844899" y="594050"/>
            <a:ext cx="70986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6633" u="none" cap="none" strike="noStrike">
                <a:solidFill>
                  <a:srgbClr val="0DB7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¿QUÉ ES LA VIDA?</a:t>
            </a:r>
            <a:endParaRPr b="1" i="0" sz="6633" u="none" cap="none" strike="noStrike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7197000" y="2836707"/>
            <a:ext cx="45303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Conviene entender que la vida no solo son </a:t>
            </a:r>
            <a:r>
              <a:rPr b="1" i="0" lang="es-MX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EVENTOS</a:t>
            </a:r>
            <a:r>
              <a:rPr b="0" i="0" lang="es-MX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que la </a:t>
            </a:r>
            <a:r>
              <a:rPr b="1" i="0" lang="es-MX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FELICIDAD</a:t>
            </a:r>
            <a:r>
              <a:rPr b="0" i="0" lang="es-MX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no depende de los eventos sino de los </a:t>
            </a:r>
            <a:r>
              <a:rPr b="1" i="0" lang="es-MX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ESTADOS INTERIORES.</a:t>
            </a:r>
            <a:endParaRPr/>
          </a:p>
        </p:txBody>
      </p:sp>
      <p:pic>
        <p:nvPicPr>
          <p:cNvPr id="59" name="Google Shape;59;p7"/>
          <p:cNvPicPr preferRelativeResize="0"/>
          <p:nvPr/>
        </p:nvPicPr>
        <p:blipFill rotWithShape="1">
          <a:blip r:embed="rId3">
            <a:alphaModFix/>
          </a:blip>
          <a:srcRect b="0" l="0" r="0" t="16197"/>
          <a:stretch/>
        </p:blipFill>
        <p:spPr>
          <a:xfrm>
            <a:off x="565743" y="2073935"/>
            <a:ext cx="6269631" cy="4203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65" name="Google Shape;65;p4"/>
          <p:cNvSpPr txBox="1"/>
          <p:nvPr/>
        </p:nvSpPr>
        <p:spPr>
          <a:xfrm>
            <a:off x="1139383" y="1589776"/>
            <a:ext cx="54549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3600" u="none" cap="none" strike="noStrike">
                <a:solidFill>
                  <a:srgbClr val="0DB7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GENTES </a:t>
            </a:r>
            <a:r>
              <a:rPr b="1" i="0" lang="es-MX" sz="3600" u="none" cap="none" strike="noStrike">
                <a:solidFill>
                  <a:srgbClr val="5A5A5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ADINERADAS</a:t>
            </a:r>
            <a:endParaRPr b="1" i="0" sz="3600" u="none" cap="none" strike="noStrike">
              <a:solidFill>
                <a:srgbClr val="5A5A5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6" name="Google Shape;66;p4"/>
          <p:cNvSpPr txBox="1"/>
          <p:nvPr>
            <p:ph idx="2" type="body"/>
          </p:nvPr>
        </p:nvSpPr>
        <p:spPr>
          <a:xfrm>
            <a:off x="1139375" y="2415066"/>
            <a:ext cx="45174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es-MX" sz="2400"/>
              <a:t>C</a:t>
            </a:r>
            <a:r>
              <a:rPr lang="es-MX" sz="2400"/>
              <a:t>on magnífica residencia y muchas amistades, a veces sufren espantosamente...</a:t>
            </a:r>
            <a:endParaRPr/>
          </a:p>
        </p:txBody>
      </p:sp>
      <p:sp>
        <p:nvSpPr>
          <p:cNvPr id="67" name="Google Shape;67;p4"/>
          <p:cNvSpPr txBox="1"/>
          <p:nvPr/>
        </p:nvSpPr>
        <p:spPr>
          <a:xfrm>
            <a:off x="892708" y="3881474"/>
            <a:ext cx="55659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3600" u="none" cap="none" strike="noStrike">
                <a:solidFill>
                  <a:srgbClr val="0DB7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HUMILDES </a:t>
            </a:r>
            <a:r>
              <a:rPr b="1" i="0" lang="es-MX" sz="3600" u="none" cap="none" strike="noStrike">
                <a:solidFill>
                  <a:srgbClr val="5A5A5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PROLETARIOS</a:t>
            </a:r>
            <a:endParaRPr b="1" i="0" sz="3600" u="none" cap="none" strike="noStrike">
              <a:solidFill>
                <a:srgbClr val="5A5A5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" name="Google Shape;68;p4"/>
          <p:cNvSpPr txBox="1"/>
          <p:nvPr>
            <p:ph idx="2" type="body"/>
          </p:nvPr>
        </p:nvSpPr>
        <p:spPr>
          <a:xfrm>
            <a:off x="955625" y="4706787"/>
            <a:ext cx="52935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es-MX" sz="2400"/>
              <a:t>D</a:t>
            </a:r>
            <a:r>
              <a:rPr lang="es-MX" sz="2400"/>
              <a:t>e pico y pala o personas de la clase media, suelen vivir a veces en completa felicidad.</a:t>
            </a:r>
            <a:endParaRPr/>
          </a:p>
        </p:txBody>
      </p:sp>
      <p:pic>
        <p:nvPicPr>
          <p:cNvPr id="69" name="Google Shape;69;p4"/>
          <p:cNvPicPr preferRelativeResize="0"/>
          <p:nvPr/>
        </p:nvPicPr>
        <p:blipFill rotWithShape="1">
          <a:blip r:embed="rId3">
            <a:alphaModFix/>
          </a:blip>
          <a:srcRect b="3485" l="0" r="0" t="7659"/>
          <a:stretch/>
        </p:blipFill>
        <p:spPr>
          <a:xfrm>
            <a:off x="7180915" y="3634153"/>
            <a:ext cx="5011085" cy="333894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4"/>
          <p:cNvSpPr txBox="1"/>
          <p:nvPr/>
        </p:nvSpPr>
        <p:spPr>
          <a:xfrm>
            <a:off x="1563124" y="410250"/>
            <a:ext cx="46074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4800" u="none" cap="none" strike="noStrike">
                <a:solidFill>
                  <a:srgbClr val="0DB7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CONTRASTES</a:t>
            </a:r>
            <a:endParaRPr b="1" i="0" sz="4800" u="none" cap="none" strike="noStrike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1" name="Google Shape;7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0915" y="-41984"/>
            <a:ext cx="5011085" cy="367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77" name="Google Shape;77;p5"/>
          <p:cNvSpPr txBox="1"/>
          <p:nvPr/>
        </p:nvSpPr>
        <p:spPr>
          <a:xfrm>
            <a:off x="892697" y="407926"/>
            <a:ext cx="60870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4533" u="none" cap="none" strike="noStrike">
                <a:solidFill>
                  <a:srgbClr val="0DB7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¿QUE ES UN EVENTO?</a:t>
            </a:r>
            <a:endParaRPr b="1" i="0" sz="4533" u="none" cap="none" strike="noStrike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" name="Google Shape;78;p5"/>
          <p:cNvSpPr txBox="1"/>
          <p:nvPr>
            <p:ph idx="2" type="body"/>
          </p:nvPr>
        </p:nvSpPr>
        <p:spPr>
          <a:xfrm>
            <a:off x="1471700" y="1285900"/>
            <a:ext cx="4405800" cy="16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es-MX" sz="2400">
                <a:solidFill>
                  <a:srgbClr val="595959"/>
                </a:solidFill>
              </a:rPr>
              <a:t>Un evento es un</a:t>
            </a:r>
            <a:endParaRPr/>
          </a:p>
          <a:p>
            <a:pPr indent="0" lvl="0" marL="135463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b="1" lang="es-MX" sz="3600">
                <a:solidFill>
                  <a:srgbClr val="595959"/>
                </a:solidFill>
              </a:rPr>
              <a:t>ACONTECIMIENTO EXTERIOR</a:t>
            </a:r>
            <a:endParaRPr/>
          </a:p>
        </p:txBody>
      </p:sp>
      <p:pic>
        <p:nvPicPr>
          <p:cNvPr descr="Especialista aconseja ante la incertidumbre para aquellos que ..." id="79" name="Google Shape;7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2411" y="0"/>
            <a:ext cx="5269590" cy="3497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s 6 promesas que mantienen vivo el amor en el Matrimonio" id="80" name="Google Shape;8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2410" y="3497943"/>
            <a:ext cx="5269589" cy="336005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5"/>
          <p:cNvSpPr txBox="1"/>
          <p:nvPr>
            <p:ph idx="2" type="body"/>
          </p:nvPr>
        </p:nvSpPr>
        <p:spPr>
          <a:xfrm>
            <a:off x="659750" y="4096550"/>
            <a:ext cx="6029700" cy="2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74120" lvl="1" marL="121917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s-MX" sz="2400">
                <a:solidFill>
                  <a:srgbClr val="595959"/>
                </a:solidFill>
              </a:rPr>
              <a:t>Acontecimientos.</a:t>
            </a:r>
            <a:endParaRPr/>
          </a:p>
          <a:p>
            <a:pPr indent="-474120" lvl="1" marL="121917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s-MX" sz="2400">
                <a:solidFill>
                  <a:srgbClr val="595959"/>
                </a:solidFill>
              </a:rPr>
              <a:t>Nombres y apellidos. </a:t>
            </a:r>
            <a:endParaRPr/>
          </a:p>
          <a:p>
            <a:pPr indent="-474120" lvl="1" marL="121917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s-MX" sz="2400">
                <a:solidFill>
                  <a:srgbClr val="595959"/>
                </a:solidFill>
              </a:rPr>
              <a:t>Fechas.</a:t>
            </a:r>
            <a:endParaRPr/>
          </a:p>
          <a:p>
            <a:pPr indent="-474120" lvl="1" marL="121916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s-MX" sz="2400">
                <a:solidFill>
                  <a:srgbClr val="595959"/>
                </a:solidFill>
              </a:rPr>
              <a:t>Etc. </a:t>
            </a:r>
            <a:endParaRPr sz="2400">
              <a:solidFill>
                <a:srgbClr val="595959"/>
              </a:solidFill>
            </a:endParaRPr>
          </a:p>
          <a:p>
            <a:pPr indent="0" lvl="0" marL="121916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95959"/>
              </a:solidFill>
            </a:endParaRPr>
          </a:p>
          <a:p>
            <a:pPr indent="0" lvl="0" marL="135463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MX" sz="2400">
                <a:solidFill>
                  <a:srgbClr val="595959"/>
                </a:solidFill>
              </a:rPr>
              <a:t>Pero hace falta la otra parte de la historia, pues han omitido el aspecto interior.</a:t>
            </a:r>
            <a:endParaRPr sz="2400">
              <a:solidFill>
                <a:srgbClr val="595959"/>
              </a:solidFill>
            </a:endParaRPr>
          </a:p>
        </p:txBody>
      </p:sp>
      <p:sp>
        <p:nvSpPr>
          <p:cNvPr id="82" name="Google Shape;82;p5"/>
          <p:cNvSpPr txBox="1"/>
          <p:nvPr>
            <p:ph idx="2" type="body"/>
          </p:nvPr>
        </p:nvSpPr>
        <p:spPr>
          <a:xfrm>
            <a:off x="682704" y="3036276"/>
            <a:ext cx="59838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MX" sz="2400">
                <a:solidFill>
                  <a:srgbClr val="595959"/>
                </a:solidFill>
              </a:rPr>
              <a:t>Cuando las gentes desean </a:t>
            </a:r>
            <a:r>
              <a:rPr b="1" lang="es-MX" sz="2400">
                <a:solidFill>
                  <a:srgbClr val="595959"/>
                </a:solidFill>
              </a:rPr>
              <a:t>contarnos gratuitamente </a:t>
            </a:r>
            <a:r>
              <a:rPr lang="es-MX" sz="2400">
                <a:solidFill>
                  <a:srgbClr val="595959"/>
                </a:solidFill>
              </a:rPr>
              <a:t>la historia de su </a:t>
            </a:r>
            <a:r>
              <a:rPr b="1" lang="es-MX" sz="2400">
                <a:solidFill>
                  <a:srgbClr val="595959"/>
                </a:solidFill>
              </a:rPr>
              <a:t>vida</a:t>
            </a:r>
            <a:r>
              <a:rPr lang="es-MX" sz="2400">
                <a:solidFill>
                  <a:srgbClr val="595959"/>
                </a:solidFill>
              </a:rPr>
              <a:t> citan:</a:t>
            </a:r>
            <a:endParaRPr sz="2400">
              <a:solidFill>
                <a:srgbClr val="595959"/>
              </a:solidFill>
            </a:endParaRPr>
          </a:p>
          <a:p>
            <a:pPr indent="0" lvl="0" marL="135463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400">
              <a:solidFill>
                <a:srgbClr val="595959"/>
              </a:solidFill>
            </a:endParaRPr>
          </a:p>
          <a:p>
            <a:pPr indent="0" lvl="0" marL="135463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4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/>
          <p:nvPr>
            <p:ph idx="1" type="body"/>
          </p:nvPr>
        </p:nvSpPr>
        <p:spPr>
          <a:xfrm>
            <a:off x="0" y="1801091"/>
            <a:ext cx="12192000" cy="2161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i="0" lang="es-MX" sz="9600"/>
              <a:t>EL ESTADO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i="0" lang="es-MX" sz="9600"/>
              <a:t>INTERIOR</a:t>
            </a:r>
            <a:endParaRPr b="1" sz="9600"/>
          </a:p>
        </p:txBody>
      </p:sp>
      <p:sp>
        <p:nvSpPr>
          <p:cNvPr id="88" name="Google Shape;88;p8"/>
          <p:cNvSpPr txBox="1"/>
          <p:nvPr>
            <p:ph idx="12" type="sldNum"/>
          </p:nvPr>
        </p:nvSpPr>
        <p:spPr>
          <a:xfrm>
            <a:off x="-100" y="4560000"/>
            <a:ext cx="8928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94" name="Google Shape;94;p9"/>
          <p:cNvSpPr txBox="1"/>
          <p:nvPr/>
        </p:nvSpPr>
        <p:spPr>
          <a:xfrm>
            <a:off x="2696051" y="292000"/>
            <a:ext cx="75873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6233" u="none" cap="none" strike="noStrike">
                <a:solidFill>
                  <a:srgbClr val="0DB7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¿QUE ES UN ESTADO?</a:t>
            </a:r>
            <a:endParaRPr b="1" i="0" sz="6233" u="none" cap="none" strike="noStrike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Google Shape;95;p9"/>
          <p:cNvSpPr txBox="1"/>
          <p:nvPr>
            <p:ph idx="2" type="body"/>
          </p:nvPr>
        </p:nvSpPr>
        <p:spPr>
          <a:xfrm>
            <a:off x="1503852" y="5428977"/>
            <a:ext cx="9971700" cy="12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b="1" lang="es-MX" sz="2400">
                <a:solidFill>
                  <a:srgbClr val="595959"/>
                </a:solidFill>
              </a:rPr>
              <a:t>Un </a:t>
            </a:r>
            <a:r>
              <a:rPr b="1" lang="es-MX" sz="2400">
                <a:solidFill>
                  <a:schemeClr val="accent1"/>
                </a:solidFill>
              </a:rPr>
              <a:t>ESTADO </a:t>
            </a:r>
            <a:r>
              <a:rPr b="1" lang="es-MX" sz="2400">
                <a:solidFill>
                  <a:srgbClr val="595959"/>
                </a:solidFill>
              </a:rPr>
              <a:t>es la</a:t>
            </a:r>
            <a:endParaRPr b="1"/>
          </a:p>
          <a:p>
            <a:pPr indent="0" lvl="0" marL="135463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b="1" lang="es-MX" sz="2400">
                <a:solidFill>
                  <a:schemeClr val="dk2"/>
                </a:solidFill>
              </a:rPr>
              <a:t>DISPOSICION ANÍMICA </a:t>
            </a:r>
            <a:r>
              <a:rPr b="1" lang="es-MX" sz="2400">
                <a:solidFill>
                  <a:srgbClr val="595959"/>
                </a:solidFill>
              </a:rPr>
              <a:t>QUE SE TIENE FRENTE A UN </a:t>
            </a:r>
            <a:r>
              <a:rPr b="1" lang="es-MX" sz="2400">
                <a:solidFill>
                  <a:schemeClr val="accent1"/>
                </a:solidFill>
              </a:rPr>
              <a:t>EVENTO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96" name="Google Shape;9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0050" y="1895381"/>
            <a:ext cx="4635500" cy="3067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9"/>
          <p:cNvPicPr preferRelativeResize="0"/>
          <p:nvPr/>
        </p:nvPicPr>
        <p:blipFill rotWithShape="1">
          <a:blip r:embed="rId4">
            <a:alphaModFix/>
          </a:blip>
          <a:srcRect b="0" l="3544" r="0" t="0"/>
          <a:stretch/>
        </p:blipFill>
        <p:spPr>
          <a:xfrm>
            <a:off x="467769" y="1705058"/>
            <a:ext cx="5684981" cy="3538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 txBox="1"/>
          <p:nvPr>
            <p:ph idx="1" type="body"/>
          </p:nvPr>
        </p:nvSpPr>
        <p:spPr>
          <a:xfrm>
            <a:off x="0" y="1801091"/>
            <a:ext cx="12192000" cy="2161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50799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r>
              <a:rPr b="1" i="0" lang="es-MX" sz="8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COMBINACIONES DE ESTADOS Y EVENTOS</a:t>
            </a:r>
            <a:endParaRPr b="1" i="0" sz="8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3" name="Google Shape;103;p11"/>
          <p:cNvSpPr txBox="1"/>
          <p:nvPr>
            <p:ph idx="12" type="sldNum"/>
          </p:nvPr>
        </p:nvSpPr>
        <p:spPr>
          <a:xfrm>
            <a:off x="-100" y="4560000"/>
            <a:ext cx="8928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rimon template">
  <a:themeElements>
    <a:clrScheme name="Custom 347">
      <a:dk1>
        <a:srgbClr val="415665"/>
      </a:dk1>
      <a:lt1>
        <a:srgbClr val="FFFFFF"/>
      </a:lt1>
      <a:dk2>
        <a:srgbClr val="0DB7C4"/>
      </a:dk2>
      <a:lt2>
        <a:srgbClr val="F6F6F6"/>
      </a:lt2>
      <a:accent1>
        <a:srgbClr val="0A95B0"/>
      </a:accent1>
      <a:accent2>
        <a:srgbClr val="A7E5E9"/>
      </a:accent2>
      <a:accent3>
        <a:srgbClr val="A9D039"/>
      </a:accent3>
      <a:accent4>
        <a:srgbClr val="FFBC00"/>
      </a:accent4>
      <a:accent5>
        <a:srgbClr val="F24745"/>
      </a:accent5>
      <a:accent6>
        <a:srgbClr val="B3B3B3"/>
      </a:accent6>
      <a:hlink>
        <a:srgbClr val="0DB7C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</cp:coreProperties>
</file>